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60"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35"/>
  </p:normalViewPr>
  <p:slideViewPr>
    <p:cSldViewPr snapToGrid="0">
      <p:cViewPr varScale="1">
        <p:scale>
          <a:sx n="120" d="100"/>
          <a:sy n="120" d="100"/>
        </p:scale>
        <p:origin x="4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61BE8-2A79-214D-90E8-7AF60C5D22BA}"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39E1F8-4C1A-0D45-9DFA-DB30825386E5}" type="slidenum">
              <a:rPr lang="en-US" smtClean="0"/>
              <a:t>‹#›</a:t>
            </a:fld>
            <a:endParaRPr lang="en-US"/>
          </a:p>
        </p:txBody>
      </p:sp>
    </p:spTree>
    <p:extLst>
      <p:ext uri="{BB962C8B-B14F-4D97-AF65-F5344CB8AC3E}">
        <p14:creationId xmlns:p14="http://schemas.microsoft.com/office/powerpoint/2010/main" val="104757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9F4159-0DF2-6D4B-9986-04375F414FCE}" type="slidenum">
              <a:rPr lang="en-US" smtClean="0"/>
              <a:t>1</a:t>
            </a:fld>
            <a:endParaRPr lang="en-US"/>
          </a:p>
        </p:txBody>
      </p:sp>
    </p:spTree>
    <p:extLst>
      <p:ext uri="{BB962C8B-B14F-4D97-AF65-F5344CB8AC3E}">
        <p14:creationId xmlns:p14="http://schemas.microsoft.com/office/powerpoint/2010/main" val="3140741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C62A2-695E-2C96-7BC3-314CC0CDE6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A7339B-685B-FC86-5D04-E033548900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74A02D-FF90-B091-AAA9-D3CE9B9CA654}"/>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5" name="Footer Placeholder 4">
            <a:extLst>
              <a:ext uri="{FF2B5EF4-FFF2-40B4-BE49-F238E27FC236}">
                <a16:creationId xmlns:a16="http://schemas.microsoft.com/office/drawing/2014/main" id="{CB87759B-C2EF-BC9E-B6F8-4A53414584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353E83-A37D-7D0B-49CC-5E67A1EFBB78}"/>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3592766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D07A1-1E99-DF35-AAE6-2AEC7624DA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6D812D-921C-EEA6-9D1D-80CD0BD7F8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A70B71-B9B7-1BC2-9467-993AD73CE3AB}"/>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5" name="Footer Placeholder 4">
            <a:extLst>
              <a:ext uri="{FF2B5EF4-FFF2-40B4-BE49-F238E27FC236}">
                <a16:creationId xmlns:a16="http://schemas.microsoft.com/office/drawing/2014/main" id="{FC0BF3C9-FF0C-DE0C-1D72-BD1D3A9E82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6F4821-010D-7C0C-A59B-677FBDF536D8}"/>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4174953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B1FD3-8767-203B-EB80-09D9473862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C0A23F-ABC5-A6B8-980C-CD48F83C98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ADEFAF-D69E-ECC1-D74F-AAA13CE7EC54}"/>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5" name="Footer Placeholder 4">
            <a:extLst>
              <a:ext uri="{FF2B5EF4-FFF2-40B4-BE49-F238E27FC236}">
                <a16:creationId xmlns:a16="http://schemas.microsoft.com/office/drawing/2014/main" id="{E3B209CE-0156-22CC-FEF1-CDCFE82B4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598A4-3751-3408-64A7-3A2A33583E8D}"/>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3175357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9A7A5-6B78-D0CB-6F4C-49B685181B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7D2B06-283D-D9D0-17E5-2A85FAF922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61BA3-A7B7-C7CD-929F-0A8582C603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104B61-088C-AC7B-BFF1-3583A178F43C}"/>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6" name="Footer Placeholder 5">
            <a:extLst>
              <a:ext uri="{FF2B5EF4-FFF2-40B4-BE49-F238E27FC236}">
                <a16:creationId xmlns:a16="http://schemas.microsoft.com/office/drawing/2014/main" id="{6981E773-F03D-9206-3476-7DF798F4B5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716C37-4A9F-5FE5-A5D3-EAFE6280744F}"/>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42880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F9A76-98A7-6363-6772-66F023EB62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B167CF-76EC-09B3-3231-CF04C6BD45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62B965-6A01-6BFA-A60E-133576CD7B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506291-930C-0276-A920-D5B0F4B5E8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7C0583-1B75-C232-B10B-0F1CAA6B15C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84FEAC-4203-1A5F-D2B8-E8A24B201407}"/>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8" name="Footer Placeholder 7">
            <a:extLst>
              <a:ext uri="{FF2B5EF4-FFF2-40B4-BE49-F238E27FC236}">
                <a16:creationId xmlns:a16="http://schemas.microsoft.com/office/drawing/2014/main" id="{90B1D93C-CF17-3B86-EC12-64416E409B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9E6C51-2A01-1DEC-4813-51FF05F20F8B}"/>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1876268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EB07F-6819-3F49-DB5C-99EBCBCC31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3CFFA8-C60B-BB20-DB6E-FF67288EE428}"/>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4" name="Footer Placeholder 3">
            <a:extLst>
              <a:ext uri="{FF2B5EF4-FFF2-40B4-BE49-F238E27FC236}">
                <a16:creationId xmlns:a16="http://schemas.microsoft.com/office/drawing/2014/main" id="{3948A12E-C427-3706-6EE3-E4DA73F1C9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281045-F8D0-4522-96CB-09DB81D319AF}"/>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1775893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991129-23A7-7618-0CA2-E98854899CE9}"/>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3" name="Footer Placeholder 2">
            <a:extLst>
              <a:ext uri="{FF2B5EF4-FFF2-40B4-BE49-F238E27FC236}">
                <a16:creationId xmlns:a16="http://schemas.microsoft.com/office/drawing/2014/main" id="{B12F3F32-9678-99F8-CC28-06CF1FB987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95569D-FB95-2A4E-0453-607FF253E00F}"/>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292752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8C1BF-F557-60AE-33CB-2270FEB55C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BE0A3B-3602-FDA0-19C4-8E1D18064B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E3CF9E-DD05-E4FA-D881-8D3A1EA454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D396BE-21B5-0124-4F6E-67A7F97F9FF7}"/>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6" name="Footer Placeholder 5">
            <a:extLst>
              <a:ext uri="{FF2B5EF4-FFF2-40B4-BE49-F238E27FC236}">
                <a16:creationId xmlns:a16="http://schemas.microsoft.com/office/drawing/2014/main" id="{54E08F4D-9C9E-75AD-909B-27CF33A21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83FC53-92AE-AA09-D0B8-6FAA06851A98}"/>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1521404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0E8B1-32D6-8576-7B62-CD9596F9D6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D31088-D46C-E3B7-AF9E-225034EC9C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8F8F172-2786-BC07-0202-F75F1A18BC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BC59C3-D361-CF16-CF60-7268075B8255}"/>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6" name="Footer Placeholder 5">
            <a:extLst>
              <a:ext uri="{FF2B5EF4-FFF2-40B4-BE49-F238E27FC236}">
                <a16:creationId xmlns:a16="http://schemas.microsoft.com/office/drawing/2014/main" id="{CCC6DBE9-940F-7197-4668-CFD6507543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3AE83D-AE10-6A6D-705F-0BCD3D3FD509}"/>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2149879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9670-ED21-3A5D-87C4-A7F80CC352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6E63FB-6230-0905-E4F4-D055C93CB8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C479B4-A55E-6500-4D03-DFF9C880D7D1}"/>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5" name="Footer Placeholder 4">
            <a:extLst>
              <a:ext uri="{FF2B5EF4-FFF2-40B4-BE49-F238E27FC236}">
                <a16:creationId xmlns:a16="http://schemas.microsoft.com/office/drawing/2014/main" id="{BD40FE69-7725-688B-FEDB-FD9881F6D7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910284-D3FF-0A7F-056F-8D6FE651D6BB}"/>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3260396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F4BF0F-8F6B-1E21-98BC-78ACDCBD21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4811D3-9540-3CDE-8690-FF88EC573D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7D57D0-7F7E-FDFD-BFF2-2E7D7C2FA39D}"/>
              </a:ext>
            </a:extLst>
          </p:cNvPr>
          <p:cNvSpPr>
            <a:spLocks noGrp="1"/>
          </p:cNvSpPr>
          <p:nvPr>
            <p:ph type="dt" sz="half" idx="10"/>
          </p:nvPr>
        </p:nvSpPr>
        <p:spPr/>
        <p:txBody>
          <a:bodyPr/>
          <a:lstStyle/>
          <a:p>
            <a:fld id="{53C12F63-5467-FE4D-A61F-A13AD34D16F5}" type="datetimeFigureOut">
              <a:rPr lang="en-US" smtClean="0"/>
              <a:t>9/30/26</a:t>
            </a:fld>
            <a:endParaRPr lang="en-US"/>
          </a:p>
        </p:txBody>
      </p:sp>
      <p:sp>
        <p:nvSpPr>
          <p:cNvPr id="5" name="Footer Placeholder 4">
            <a:extLst>
              <a:ext uri="{FF2B5EF4-FFF2-40B4-BE49-F238E27FC236}">
                <a16:creationId xmlns:a16="http://schemas.microsoft.com/office/drawing/2014/main" id="{947FEFF6-0C41-D752-98FA-997D21161A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45CBBC-4AC7-B2BC-CA1B-47B4BBBA1358}"/>
              </a:ext>
            </a:extLst>
          </p:cNvPr>
          <p:cNvSpPr>
            <a:spLocks noGrp="1"/>
          </p:cNvSpPr>
          <p:nvPr>
            <p:ph type="sldNum" sz="quarter" idx="12"/>
          </p:nvPr>
        </p:nvSpPr>
        <p:spPr/>
        <p:txBody>
          <a:bodyPr/>
          <a:lstStyle/>
          <a:p>
            <a:fld id="{24B7A7B2-3FFE-544D-B295-17083DFF0E5F}" type="slidenum">
              <a:rPr lang="en-US" smtClean="0"/>
              <a:t>‹#›</a:t>
            </a:fld>
            <a:endParaRPr lang="en-US"/>
          </a:p>
        </p:txBody>
      </p:sp>
    </p:spTree>
    <p:extLst>
      <p:ext uri="{BB962C8B-B14F-4D97-AF65-F5344CB8AC3E}">
        <p14:creationId xmlns:p14="http://schemas.microsoft.com/office/powerpoint/2010/main" val="2010750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FF0A03-B203-D1AB-EB85-DDCF48D8BD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077739-3A9D-5944-92C4-2378B110CA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858CA5-FD5C-0DB3-5418-72767B39F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12F63-5467-FE4D-A61F-A13AD34D16F5}" type="datetimeFigureOut">
              <a:rPr lang="en-US" smtClean="0"/>
              <a:t>9/30/26</a:t>
            </a:fld>
            <a:endParaRPr lang="en-US"/>
          </a:p>
        </p:txBody>
      </p:sp>
      <p:sp>
        <p:nvSpPr>
          <p:cNvPr id="5" name="Footer Placeholder 4">
            <a:extLst>
              <a:ext uri="{FF2B5EF4-FFF2-40B4-BE49-F238E27FC236}">
                <a16:creationId xmlns:a16="http://schemas.microsoft.com/office/drawing/2014/main" id="{73B33C12-B4CB-C561-7C01-69D60C7A12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123858E-5E75-2528-8C00-549CCA103F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B7A7B2-3FFE-544D-B295-17083DFF0E5F}" type="slidenum">
              <a:rPr lang="en-US" smtClean="0"/>
              <a:t>‹#›</a:t>
            </a:fld>
            <a:endParaRPr lang="en-US"/>
          </a:p>
        </p:txBody>
      </p:sp>
    </p:spTree>
    <p:extLst>
      <p:ext uri="{BB962C8B-B14F-4D97-AF65-F5344CB8AC3E}">
        <p14:creationId xmlns:p14="http://schemas.microsoft.com/office/powerpoint/2010/main" val="4034945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4177" y="-1905"/>
            <a:ext cx="4572000" cy="6859905"/>
            <a:chOff x="0" y="-62"/>
            <a:chExt cx="4572000" cy="6859905"/>
          </a:xfrm>
        </p:grpSpPr>
        <p:sp>
          <p:nvSpPr>
            <p:cNvPr id="3" name="object 3"/>
            <p:cNvSpPr/>
            <p:nvPr/>
          </p:nvSpPr>
          <p:spPr>
            <a:xfrm>
              <a:off x="0" y="-62"/>
              <a:ext cx="4572000" cy="6859905"/>
            </a:xfrm>
            <a:custGeom>
              <a:avLst/>
              <a:gdLst/>
              <a:ahLst/>
              <a:cxnLst/>
              <a:rect l="l" t="t" r="r" b="b"/>
              <a:pathLst>
                <a:path w="4572000" h="6859905">
                  <a:moveTo>
                    <a:pt x="4572000" y="0"/>
                  </a:moveTo>
                  <a:lnTo>
                    <a:pt x="0" y="0"/>
                  </a:lnTo>
                  <a:lnTo>
                    <a:pt x="0" y="6859778"/>
                  </a:lnTo>
                  <a:lnTo>
                    <a:pt x="4572000" y="6859778"/>
                  </a:lnTo>
                  <a:lnTo>
                    <a:pt x="4572000" y="0"/>
                  </a:lnTo>
                  <a:close/>
                </a:path>
              </a:pathLst>
            </a:custGeom>
            <a:solidFill>
              <a:srgbClr val="44536A"/>
            </a:solidFill>
          </p:spPr>
          <p:txBody>
            <a:bodyPr wrap="square" lIns="0" tIns="0" rIns="0" bIns="0" rtlCol="0"/>
            <a:lstStyle/>
            <a:p>
              <a:endParaRPr/>
            </a:p>
          </p:txBody>
        </p:sp>
        <p:pic>
          <p:nvPicPr>
            <p:cNvPr id="4" name="object 4" descr="A person wearing a black suit and a necklace  AI-generated content may be incorrect."/>
            <p:cNvPicPr/>
            <p:nvPr/>
          </p:nvPicPr>
          <p:blipFill>
            <a:blip r:embed="rId3" cstate="print"/>
            <a:stretch>
              <a:fillRect/>
            </a:stretch>
          </p:blipFill>
          <p:spPr>
            <a:xfrm>
              <a:off x="594359" y="1078865"/>
              <a:ext cx="3355848" cy="4884508"/>
            </a:xfrm>
            <a:prstGeom prst="rect">
              <a:avLst/>
            </a:prstGeom>
          </p:spPr>
        </p:pic>
      </p:grpSp>
      <p:sp>
        <p:nvSpPr>
          <p:cNvPr id="5" name="object 5" descr="$PPTXTitle"/>
          <p:cNvSpPr txBox="1">
            <a:spLocks noGrp="1"/>
          </p:cNvSpPr>
          <p:nvPr>
            <p:ph type="title"/>
          </p:nvPr>
        </p:nvSpPr>
        <p:spPr>
          <a:xfrm>
            <a:off x="5158740" y="547877"/>
            <a:ext cx="3827779" cy="432434"/>
          </a:xfrm>
          <a:prstGeom prst="rect">
            <a:avLst/>
          </a:prstGeom>
        </p:spPr>
        <p:txBody>
          <a:bodyPr vert="horz" wrap="square" lIns="0" tIns="14604" rIns="0" bIns="0" rtlCol="0">
            <a:spAutoFit/>
          </a:bodyPr>
          <a:lstStyle/>
          <a:p>
            <a:pPr marL="12700">
              <a:lnSpc>
                <a:spcPct val="100000"/>
              </a:lnSpc>
              <a:spcBef>
                <a:spcPts val="114"/>
              </a:spcBef>
            </a:pPr>
            <a:r>
              <a:rPr sz="2650" b="1" dirty="0">
                <a:latin typeface="Arial"/>
                <a:cs typeface="Arial"/>
              </a:rPr>
              <a:t>Ms.</a:t>
            </a:r>
            <a:r>
              <a:rPr sz="2650" b="1" spc="-35" dirty="0">
                <a:latin typeface="Arial"/>
                <a:cs typeface="Arial"/>
              </a:rPr>
              <a:t> </a:t>
            </a:r>
            <a:r>
              <a:rPr sz="2650" b="1" dirty="0">
                <a:latin typeface="Arial"/>
                <a:cs typeface="Arial"/>
              </a:rPr>
              <a:t>Sonya</a:t>
            </a:r>
            <a:r>
              <a:rPr sz="2650" b="1" spc="25" dirty="0">
                <a:latin typeface="Arial"/>
                <a:cs typeface="Arial"/>
              </a:rPr>
              <a:t> </a:t>
            </a:r>
            <a:r>
              <a:rPr sz="2650" b="1" spc="-10" dirty="0">
                <a:latin typeface="Arial"/>
                <a:cs typeface="Arial"/>
              </a:rPr>
              <a:t>Montgomery</a:t>
            </a:r>
            <a:endParaRPr sz="2650" dirty="0">
              <a:latin typeface="Arial"/>
              <a:cs typeface="Arial"/>
            </a:endParaRPr>
          </a:p>
        </p:txBody>
      </p:sp>
      <p:sp>
        <p:nvSpPr>
          <p:cNvPr id="6" name="object 6"/>
          <p:cNvSpPr txBox="1"/>
          <p:nvPr/>
        </p:nvSpPr>
        <p:spPr>
          <a:xfrm>
            <a:off x="5158740" y="1078865"/>
            <a:ext cx="2200910" cy="291747"/>
          </a:xfrm>
          <a:prstGeom prst="rect">
            <a:avLst/>
          </a:prstGeom>
        </p:spPr>
        <p:txBody>
          <a:bodyPr vert="horz" wrap="square" lIns="0" tIns="14605" rIns="0" bIns="0" rtlCol="0">
            <a:spAutoFit/>
          </a:bodyPr>
          <a:lstStyle/>
          <a:p>
            <a:pPr marL="12700">
              <a:lnSpc>
                <a:spcPct val="100000"/>
              </a:lnSpc>
              <a:spcBef>
                <a:spcPts val="115"/>
              </a:spcBef>
            </a:pPr>
            <a:r>
              <a:rPr b="1" spc="-10" dirty="0">
                <a:latin typeface="Arial"/>
                <a:cs typeface="Arial"/>
              </a:rPr>
              <a:t>President</a:t>
            </a:r>
            <a:r>
              <a:rPr b="1" spc="-50" dirty="0">
                <a:latin typeface="Arial"/>
                <a:cs typeface="Arial"/>
              </a:rPr>
              <a:t> </a:t>
            </a:r>
            <a:r>
              <a:rPr b="1" dirty="0">
                <a:latin typeface="Arial"/>
                <a:cs typeface="Arial"/>
              </a:rPr>
              <a:t>&amp;</a:t>
            </a:r>
            <a:r>
              <a:rPr b="1" spc="-25" dirty="0">
                <a:latin typeface="Arial"/>
                <a:cs typeface="Arial"/>
              </a:rPr>
              <a:t> CEO</a:t>
            </a:r>
            <a:endParaRPr dirty="0">
              <a:latin typeface="Arial"/>
              <a:cs typeface="Arial"/>
            </a:endParaRPr>
          </a:p>
        </p:txBody>
      </p:sp>
      <p:sp>
        <p:nvSpPr>
          <p:cNvPr id="7" name="object 7"/>
          <p:cNvSpPr txBox="1"/>
          <p:nvPr/>
        </p:nvSpPr>
        <p:spPr>
          <a:xfrm>
            <a:off x="5160009" y="1657108"/>
            <a:ext cx="6438900" cy="4934043"/>
          </a:xfrm>
          <a:prstGeom prst="rect">
            <a:avLst/>
          </a:prstGeom>
        </p:spPr>
        <p:txBody>
          <a:bodyPr vert="horz" wrap="square" lIns="0" tIns="9525" rIns="0" bIns="0" rtlCol="0">
            <a:spAutoFit/>
          </a:bodyPr>
          <a:lstStyle/>
          <a:p>
            <a:r>
              <a:rPr lang="en-US" sz="1000" b="1" dirty="0"/>
              <a:t>Founder, President &amp; Chief Executive Officer</a:t>
            </a:r>
            <a:endParaRPr lang="en-US" sz="1000" dirty="0"/>
          </a:p>
          <a:p>
            <a:r>
              <a:rPr lang="en-US" sz="1000" dirty="0"/>
              <a:t>Sonya Montgomery is the Founder, President and Chief Executive Officer of The Desoto Group, a national utility infrastructure and construction services company. A licensed General Contractor, U.S. Army veteran and trailblazing entrepreneur, Montgomery has built Desoto into a formidable presence in an industry essential to America’s economic strength, energy security and future growth.</a:t>
            </a:r>
          </a:p>
          <a:p>
            <a:endParaRPr lang="en-US" sz="1000" dirty="0"/>
          </a:p>
          <a:p>
            <a:r>
              <a:rPr lang="en-US" sz="1000" dirty="0"/>
              <a:t>Under her leadership, The Desoto Group became the first Black-owned company in the United States to self-perform both natural gas and electric transmission and distribution construction services—an achievement that reflects Montgomery’s determination to break barriers while building a company capable of performing some of the nation’s most critical infrastructure work.</a:t>
            </a:r>
          </a:p>
          <a:p>
            <a:endParaRPr lang="en-US" sz="1000" dirty="0"/>
          </a:p>
          <a:p>
            <a:r>
              <a:rPr lang="en-US" sz="1000" dirty="0"/>
              <a:t>Since founding Desoto in 2010, she has led the company with a clear mandate: </a:t>
            </a:r>
            <a:r>
              <a:rPr lang="en-US" sz="1000" b="1" dirty="0"/>
              <a:t>build critical infrastructure, develop exceptional people and create an organization capable of executing at scale.</a:t>
            </a:r>
            <a:r>
              <a:rPr lang="en-US" sz="1000" dirty="0"/>
              <a:t> Central to that mission is her commitment to building America’s skilled construction workforce, with a primary focus on developing electric linemen and natural gas construction professionals.</a:t>
            </a:r>
          </a:p>
          <a:p>
            <a:endParaRPr lang="en-US" sz="1000" dirty="0"/>
          </a:p>
          <a:p>
            <a:r>
              <a:rPr lang="en-US" sz="1000" dirty="0"/>
              <a:t>Montgomery believes that investing in skilled trades can transform communities just as profoundly today as it did generations ago. Her vision is to create pathways into high-demand infrastructure careers that provide individuals and families with the opportunity to build lasting economic security while developing the workforce America needs to modernize, expand and strengthen its energy infrastructure.</a:t>
            </a:r>
          </a:p>
          <a:p>
            <a:endParaRPr lang="en-US" sz="1000" dirty="0"/>
          </a:p>
          <a:p>
            <a:r>
              <a:rPr lang="en-US" sz="1000" dirty="0"/>
              <a:t>Her leadership philosophy is also shaped by her service in the U.S. Army during Operation Desert Shield and Operation Desert Storm, where discipline, preparation, accountability and mission execution were paramount. Those principles remain foundational to how she leads Desoto.</a:t>
            </a:r>
          </a:p>
          <a:p>
            <a:endParaRPr lang="en-US" sz="1000" dirty="0"/>
          </a:p>
          <a:p>
            <a:r>
              <a:rPr lang="en-US" sz="1000" dirty="0"/>
              <a:t>For Montgomery, building infrastructure and building people are inseparable. The lessons first demonstrated by her grandfather have become part of the foundation of The Desoto Group: </a:t>
            </a:r>
            <a:r>
              <a:rPr lang="en-US" sz="1000" b="1" dirty="0"/>
              <a:t>teach a trade, create an opportunity, strengthen a family and ultimately transform a community.</a:t>
            </a:r>
          </a:p>
          <a:p>
            <a:endParaRPr lang="en-US" sz="1000" dirty="0"/>
          </a:p>
          <a:p>
            <a:r>
              <a:rPr lang="en-US" sz="1000" dirty="0"/>
              <a:t>More than an entrepreneur, Montgomery is a builder—of companies, infrastructure, people and opportunity. Her vision is to build an enduring American infrastructure company while developing the skilled workforce that will power the nation for generations to come.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389</Words>
  <Application>Microsoft Macintosh PowerPoint</Application>
  <PresentationFormat>Widescreen</PresentationFormat>
  <Paragraphs>17</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Ms. Sonya Montgomery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Sherese Mcgriff</dc:creator>
  <cp:lastModifiedBy>Sherese Mcgriff</cp:lastModifiedBy>
  <cp:revision>1</cp:revision>
  <dcterms:created xsi:type="dcterms:W3CDTF">2026-10-01T00:22:42Z</dcterms:created>
  <dcterms:modified xsi:type="dcterms:W3CDTF">2026-10-01T00:27:56Z</dcterms:modified>
</cp:coreProperties>
</file>